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0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9" r:id="rId5"/>
    <p:sldId id="261" r:id="rId6"/>
    <p:sldId id="259" r:id="rId7"/>
    <p:sldId id="260" r:id="rId8"/>
    <p:sldId id="270" r:id="rId9"/>
    <p:sldId id="273" r:id="rId10"/>
    <p:sldId id="266" r:id="rId11"/>
    <p:sldId id="271" r:id="rId12"/>
    <p:sldId id="264" r:id="rId13"/>
    <p:sldId id="262" r:id="rId14"/>
    <p:sldId id="265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empsey" initials="DD" lastIdx="12" clrIdx="0">
    <p:extLst>
      <p:ext uri="{19B8F6BF-5375-455C-9EA6-DF929625EA0E}">
        <p15:presenceInfo xmlns:p15="http://schemas.microsoft.com/office/powerpoint/2012/main" userId="S-1-5-21-966204143-746932690-11539462-318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9588F-6228-4431-B559-E05CC43E4A69}" v="3369" dt="2021-11-15T08:14:36.389"/>
    <p1510:client id="{7300D92A-5667-461D-AB52-201821955636}" v="39" dt="2021-11-15T08:06:28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614" autoAdjust="0"/>
  </p:normalViewPr>
  <p:slideViewPr>
    <p:cSldViewPr snapToGrid="0">
      <p:cViewPr varScale="1">
        <p:scale>
          <a:sx n="51" d="100"/>
          <a:sy n="51" d="100"/>
        </p:scale>
        <p:origin x="14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01:26.784" idx="1">
    <p:pos x="3648" y="1901"/>
    <p:text>I know you guys are going for balance, but its a bit busy of the front slide with TWO plots. I'd recommend choosing just one (probably the storm is a little easier to explain cause you have the rainfall profile) and then just saying you also looked at chairlifts.</p:text>
    <p:extLst>
      <p:ext uri="{C676402C-5697-4E1C-873F-D02D1690AC5C}">
        <p15:threadingInfo xmlns:p15="http://schemas.microsoft.com/office/powerpoint/2012/main" timeZoneBias="-780"/>
      </p:ext>
    </p:extLst>
  </p:cm>
  <p:cm authorId="1" dt="2021-11-10T13:02:38.094" idx="2">
    <p:pos x="3648" y="1997"/>
    <p:text>You can use the crop tool to remove some of the excess white space from around the figure.</p:text>
    <p:extLst>
      <p:ext uri="{C676402C-5697-4E1C-873F-D02D1690AC5C}">
        <p15:threadingInfo xmlns:p15="http://schemas.microsoft.com/office/powerpoint/2012/main" timeZoneBias="-780">
          <p15:parentCm authorId="1" idx="1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7:58.318" idx="12">
    <p:pos x="10" y="10"/>
    <p:text>Okay - still missing conclusion and summary slide. Could also say more on feature interpretation if you have time/interest to do so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03:27.139" idx="3">
    <p:pos x="10" y="10"/>
    <p:text>Also mention when discussing this slide the other recent fatal eruption, which was Whakaari in 2019 (22 deaths)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05:14.659" idx="4">
    <p:pos x="5939" y="749"/>
    <p:text>If you can't get decent numbers for X and Y, just delete that part of the caption, or water it down to "and is important for the local economy"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05:46.204" idx="5">
    <p:pos x="10" y="10"/>
    <p:text>Make sure to explain what it is (an averaged measure of noise being emitted by deep in the volcano) and what scientists look for as a warning for eruptions (large sustained signals that are clearly separate from the background)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1:35.741" idx="6">
    <p:pos x="10" y="10"/>
    <p:text>Ah, perhaps disregard my last comment, because here you can really describe what a suspicious signal looks like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2:59.861" idx="7">
    <p:pos x="10" y="10"/>
    <p:text>Another example here where you could crop the picture to remove some of the white space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4:37.228" idx="8">
    <p:pos x="10" y="10"/>
    <p:text>key points to hit:</p:text>
    <p:extLst>
      <p:ext uri="{C676402C-5697-4E1C-873F-D02D1690AC5C}">
        <p15:threadingInfo xmlns:p15="http://schemas.microsoft.com/office/powerpoint/2012/main" timeZoneBias="-780"/>
      </p:ext>
    </p:extLst>
  </p:cm>
  <p:cm authorId="1" dt="2021-11-10T13:15:29.158" idx="9">
    <p:pos x="10" y="106"/>
    <p:text>Find the examples of storm/chairlift noise. Divide into training and testing sets. Train a ML model on the training examples (uses time series features). Test the model on the unseen events + eruption</p:text>
    <p:extLst>
      <p:ext uri="{C676402C-5697-4E1C-873F-D02D1690AC5C}">
        <p15:threadingInfo xmlns:p15="http://schemas.microsoft.com/office/powerpoint/2012/main" timeZoneBias="-780">
          <p15:parentCm authorId="1" idx="8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6:31.733" idx="10">
    <p:pos x="10" y="10"/>
    <p:text>Change the title to tell me the slide conclusion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0T13:17:07.533" idx="11">
    <p:pos x="4518" y="646"/>
    <p:text>Excellent - make sure to discuss the drawbacks of high and low thresholds. What if you set the threshold to 0.1?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D2997-D0D0-44ED-B5A1-3368B8AF250A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97C27-8114-4287-B734-C5E47C0E5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0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Will</a:t>
            </a:r>
          </a:p>
          <a:p>
            <a:r>
              <a:rPr lang="en-NZ"/>
              <a:t>Introduce ourselves</a:t>
            </a:r>
          </a:p>
          <a:p>
            <a:r>
              <a:rPr lang="en-NZ"/>
              <a:t>Briefly introduce our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800">
                <a:effectLst/>
                <a:latin typeface="Segoe UI" panose="020B0502040204020203" pitchFamily="34" charset="0"/>
              </a:rPr>
              <a:t>Will</a:t>
            </a:r>
          </a:p>
          <a:p>
            <a:r>
              <a:rPr lang="en-NZ" altLang="zh-CN" sz="1800"/>
              <a:t>Plan to adapt machine learning algorithm developed at </a:t>
            </a:r>
            <a:r>
              <a:rPr lang="en-US" altLang="zh-CN" sz="1800"/>
              <a:t>Whakaari</a:t>
            </a:r>
            <a:r>
              <a:rPr lang="en-NZ" altLang="zh-CN" sz="1800"/>
              <a:t> to classify the storm and chairlift noise.</a:t>
            </a:r>
          </a:p>
          <a:p>
            <a:r>
              <a:rPr lang="en-NZ" altLang="zh-CN" sz="1800"/>
              <a:t>20 examples of each type of noise were manually found</a:t>
            </a:r>
          </a:p>
          <a:p>
            <a:r>
              <a:rPr lang="en-NZ" altLang="zh-CN" sz="1800"/>
              <a:t>Show the model 15 of these examples to learn what typical time series features of storm/chairlifts look like.</a:t>
            </a:r>
          </a:p>
          <a:p>
            <a:r>
              <a:rPr lang="en-NZ" altLang="zh-CN" sz="1800"/>
              <a:t>Test the model if it can recognise the other 5 as storm or chairlift noises.</a:t>
            </a:r>
          </a:p>
          <a:p>
            <a:endParaRPr lang="en-NZ" sz="1800">
              <a:effectLst/>
              <a:latin typeface="Segoe UI" panose="020B0502040204020203" pitchFamily="34" charset="0"/>
            </a:endParaRPr>
          </a:p>
          <a:p>
            <a:endParaRPr lang="en-NZ" sz="1800">
              <a:effectLst/>
              <a:latin typeface="Segoe UI" panose="020B0502040204020203" pitchFamily="34" charset="0"/>
            </a:endParaRPr>
          </a:p>
          <a:p>
            <a:endParaRPr lang="en-NZ" sz="1800">
              <a:effectLst/>
              <a:latin typeface="Segoe UI" panose="020B0502040204020203" pitchFamily="34" charset="0"/>
            </a:endParaRPr>
          </a:p>
          <a:p>
            <a:r>
              <a:rPr lang="en-NZ" sz="1800">
                <a:effectLst/>
                <a:latin typeface="Segoe UI" panose="020B0502040204020203" pitchFamily="34" charset="0"/>
              </a:rPr>
              <a:t>Find the examples of storm/chairlift noise. Divide into training and testing sets. Train a ML model on the training examples (uses time series features). Test the model on the unseen events + eruption</a:t>
            </a:r>
          </a:p>
          <a:p>
            <a:r>
              <a:rPr lang="en-US" altLang="zh-CN" sz="2800" b="0" i="0">
                <a:solidFill>
                  <a:srgbClr val="222222"/>
                </a:solidFill>
                <a:effectLst/>
                <a:latin typeface="Harding"/>
              </a:rPr>
              <a:t>“706 features of the 48-h time series, e.g., mean and standard deviation, slope and standard error of a linear regressor, and Fourier coefficients”</a:t>
            </a:r>
            <a:endParaRPr lang="en-NZ" sz="1800">
              <a:effectLst/>
              <a:latin typeface="Arial" panose="020B0604020202020204" pitchFamily="34" charset="0"/>
            </a:endParaRP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9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Will</a:t>
            </a:r>
          </a:p>
          <a:p>
            <a:r>
              <a:rPr lang="en-US" altLang="zh-CN"/>
              <a:t>Describe plot generally. Blue line is output of model. Measure of certainty. -DSAR suppression is a visual signal to show when chairlift is operating</a:t>
            </a:r>
          </a:p>
          <a:p>
            <a:endParaRPr lang="en-US" altLang="zh-CN"/>
          </a:p>
          <a:p>
            <a:r>
              <a:rPr lang="en-US" altLang="zh-CN"/>
              <a:t>Chairlift periods, 8-hour, </a:t>
            </a:r>
            <a:r>
              <a:rPr lang="en-GB" altLang="zh-CN"/>
              <a:t>DSAR suppression.</a:t>
            </a:r>
          </a:p>
          <a:p>
            <a:r>
              <a:rPr lang="en-GB" altLang="zh-CN"/>
              <a:t>Ensemble mean reaches 0.90 for the chairlift events.</a:t>
            </a:r>
          </a:p>
          <a:p>
            <a:r>
              <a:rPr lang="en-GB" altLang="zh-CN"/>
              <a:t>Ensemble mean drops to 0.25 when no chairlift events.</a:t>
            </a:r>
          </a:p>
          <a:p>
            <a:r>
              <a:rPr lang="en-US" altLang="zh-CN"/>
              <a:t>Delay of the ensemble mean.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4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Will</a:t>
            </a:r>
          </a:p>
          <a:p>
            <a:endParaRPr lang="en-US" altLang="zh-CN"/>
          </a:p>
          <a:p>
            <a:r>
              <a:rPr lang="en-US" altLang="zh-CN"/>
              <a:t>Key difference – rainfall included alongside DSAR for manual identification</a:t>
            </a:r>
          </a:p>
          <a:p>
            <a:endParaRPr lang="en-US" altLang="zh-CN"/>
          </a:p>
          <a:p>
            <a:r>
              <a:rPr lang="en-GB" altLang="zh-CN"/>
              <a:t>Ensemble mean reaches 0.95 for the storm events.</a:t>
            </a:r>
          </a:p>
          <a:p>
            <a:r>
              <a:rPr lang="en-GB" altLang="zh-CN"/>
              <a:t>Ensemble mean drops to 0.20 when no storm events.</a:t>
            </a:r>
          </a:p>
          <a:p>
            <a:r>
              <a:rPr lang="en-NZ" altLang="zh-CN"/>
              <a:t>Model indicated before rainfall begins (8-hour), wind also generates noise and rainfall measured at Chateau so it could rain at the station FWVZ before it rains at Chateau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488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Tom</a:t>
            </a:r>
          </a:p>
          <a:p>
            <a:r>
              <a:rPr lang="en-US" altLang="zh-CN"/>
              <a:t>Also important that</a:t>
            </a:r>
          </a:p>
          <a:p>
            <a:r>
              <a:rPr lang="en-US" altLang="zh-CN"/>
              <a:t>The purpose of classification</a:t>
            </a:r>
          </a:p>
          <a:p>
            <a:r>
              <a:rPr lang="en-US" altLang="zh-CN"/>
              <a:t>This is chairlift model – see successful classification earlier</a:t>
            </a:r>
          </a:p>
          <a:p>
            <a:r>
              <a:rPr lang="en-US" altLang="zh-CN"/>
              <a:t>Neither models identify the unrest as a storm or chairlift event for any eruptions we have data for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30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zh-CN"/>
              <a:t>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What is a threshold going to mean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High and low thresholds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How threshold leads to data in an eruption forecaster</a:t>
            </a:r>
            <a:endParaRPr lang="en-NZ" sz="1800">
              <a:effectLst/>
              <a:latin typeface="Arial" panose="020B0604020202020204" pitchFamily="34" charset="0"/>
            </a:endParaRPr>
          </a:p>
          <a:p>
            <a:endParaRPr lang="en-NZ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5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zh-CN"/>
              <a:t>Tom</a:t>
            </a:r>
          </a:p>
          <a:p>
            <a:r>
              <a:rPr lang="en-NZ" altLang="zh-CN"/>
              <a:t>Surface noise can be classified</a:t>
            </a:r>
          </a:p>
          <a:p>
            <a:r>
              <a:rPr lang="en-NZ" altLang="zh-CN"/>
              <a:t>85 – 95%</a:t>
            </a:r>
          </a:p>
          <a:p>
            <a:r>
              <a:rPr lang="en-NZ" altLang="zh-CN"/>
              <a:t>Doesn’t falsely classify</a:t>
            </a:r>
          </a:p>
          <a:p>
            <a:r>
              <a:rPr lang="en-NZ" altLang="zh-CN"/>
              <a:t>Has potential – Ruapehu and beyond</a:t>
            </a:r>
          </a:p>
          <a:p>
            <a:r>
              <a:rPr lang="en-NZ" altLang="zh-CN"/>
              <a:t>Thank you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08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/>
              <a:t>Will</a:t>
            </a:r>
          </a:p>
          <a:p>
            <a:endParaRPr lang="en-US" altLang="zh-CN" sz="1200"/>
          </a:p>
          <a:p>
            <a:r>
              <a:rPr lang="en-US" altLang="zh-CN" sz="1200"/>
              <a:t>Rapid-onset phreatomagmatic eruptions – ash water rocks</a:t>
            </a:r>
          </a:p>
          <a:p>
            <a:r>
              <a:rPr lang="en-US" altLang="zh-CN" sz="1200"/>
              <a:t>Whakaari 2019, 22 deaths</a:t>
            </a:r>
          </a:p>
          <a:p>
            <a:endParaRPr lang="en-US" altLang="zh-CN" sz="1200"/>
          </a:p>
          <a:p>
            <a:r>
              <a:rPr lang="en-US" altLang="zh-CN" sz="1200"/>
              <a:t>Ruapehu several eruptions 1995-1996, 2006 and 2007.</a:t>
            </a:r>
          </a:p>
          <a:p>
            <a:r>
              <a:rPr lang="en-US" altLang="zh-CN" sz="1200"/>
              <a:t>Lahars</a:t>
            </a:r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6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/>
              <a:t>Will</a:t>
            </a:r>
          </a:p>
          <a:p>
            <a:r>
              <a:rPr lang="en-US" altLang="zh-CN" sz="1200"/>
              <a:t>Located in Tongariro National Park, North Island, New Zealand</a:t>
            </a:r>
          </a:p>
          <a:p>
            <a:r>
              <a:rPr lang="en-US" altLang="zh-CN" sz="1200"/>
              <a:t>Used for tourism and recreation</a:t>
            </a:r>
          </a:p>
          <a:p>
            <a:r>
              <a:rPr lang="en-US" altLang="zh-CN" sz="1200"/>
              <a:t>Whakapapa and Turoa Ski fields capacity of 5500 each</a:t>
            </a:r>
          </a:p>
          <a:p>
            <a:r>
              <a:rPr lang="en-US" altLang="zh-CN" sz="1200"/>
              <a:t>Risk to people and economy.</a:t>
            </a:r>
          </a:p>
          <a:p>
            <a:r>
              <a:rPr lang="en-US" altLang="zh-CN" sz="1200"/>
              <a:t>FWVZ Station (green): monitoring the seismic signal.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23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Will</a:t>
            </a:r>
          </a:p>
          <a:p>
            <a:r>
              <a:rPr lang="en-US" altLang="zh-CN"/>
              <a:t>Data, 10mins periods (RSAM), relative intensity of vibrations in a particular frequency band.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Make sure to explain what it is (an averaged measure of noise being emitted by deep in the volcano)</a:t>
            </a:r>
            <a:endParaRPr lang="en-NZ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71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Signals can demonstrate volcanic unrest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Which can indicate an eruption about to occur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Segoe UI" panose="020B0502040204020203" pitchFamily="34" charset="0"/>
              </a:rPr>
              <a:t>Describe plot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145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zh-CN" sz="1200"/>
              <a:t>Tom</a:t>
            </a:r>
          </a:p>
          <a:p>
            <a:r>
              <a:rPr lang="en-NZ" altLang="zh-CN" sz="1200"/>
              <a:t>NZ uses VAL – uses unrest to classify volcanic activity</a:t>
            </a:r>
          </a:p>
          <a:p>
            <a:r>
              <a:rPr lang="en-NZ" altLang="zh-CN" sz="1200"/>
              <a:t>Describe plot</a:t>
            </a:r>
          </a:p>
          <a:p>
            <a:r>
              <a:rPr lang="en-NZ" altLang="zh-CN" sz="1200"/>
              <a:t>Ruapehu 1, Whakaari 2</a:t>
            </a:r>
          </a:p>
          <a:p>
            <a:r>
              <a:rPr lang="en-NZ" altLang="zh-CN" sz="1200"/>
              <a:t>Ruapehu last at level 2 Dec 2020</a:t>
            </a:r>
          </a:p>
          <a:p>
            <a:r>
              <a:rPr lang="en-NZ" altLang="zh-CN" sz="1200"/>
              <a:t>Problems – no forecast of when or how likely </a:t>
            </a:r>
          </a:p>
          <a:p>
            <a:r>
              <a:rPr lang="en-NZ" altLang="zh-CN" sz="1200"/>
              <a:t>Machine learning approach developed at Whakaari – probability of eruption occuring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2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zh-CN"/>
              <a:t>Tom</a:t>
            </a:r>
          </a:p>
          <a:p>
            <a:r>
              <a:rPr lang="en-NZ" altLang="zh-CN"/>
              <a:t>Unlike Whakaari, chairlifts exist on Ruapehu</a:t>
            </a:r>
          </a:p>
          <a:p>
            <a:r>
              <a:rPr lang="en-NZ" altLang="zh-CN"/>
              <a:t>Contaminate signals, obscure precursor and confuse automated algorithm </a:t>
            </a:r>
          </a:p>
          <a:p>
            <a:r>
              <a:rPr lang="en-NZ" altLang="zh-CN"/>
              <a:t>HF MF DSAR Displacement Seismic Amplitude Ratio</a:t>
            </a:r>
          </a:p>
          <a:p>
            <a:r>
              <a:rPr lang="en-NZ" altLang="zh-CN"/>
              <a:t>Describe plot – uniform shape, periodic (8 hours, winter) plots in UTC</a:t>
            </a:r>
          </a:p>
          <a:p>
            <a:endParaRPr lang="en-NZ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0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Tom</a:t>
            </a:r>
          </a:p>
          <a:p>
            <a:r>
              <a:rPr lang="en-NZ"/>
              <a:t>Ruapehu also experiences a greater frequency and intensity of storms than Whakaari</a:t>
            </a:r>
          </a:p>
          <a:p>
            <a:r>
              <a:rPr lang="en-NZ"/>
              <a:t>Describe plot – peak, rainfall included not periodic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72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classification model was adapted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entire model was called a random forest, made up of smaller models called decision trees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Each decision tree evaluates … such as moving means or maximums and linear regressions.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Their output assesses whether combinations of features are associated with surface noise.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models used 100, more increase accuracy but also increase computation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97C27-8114-4287-B734-C5E47C0E5A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4F445-970E-4C6E-977C-3832B9F8F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CBA13F-5B66-4203-B845-3B7B47966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5122D-38EF-48AF-A873-8B58AB21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73034E-EF30-46BD-85B3-BB532BA0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C7C0E-CBA2-4E57-B2A1-FCBDE0C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59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ADFB1-6C88-45EA-A329-595353D1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A04736-46A9-471D-AB4F-8026414D6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4E37CE-028B-4047-9757-27B797FC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CA749-D0FC-4169-9D34-6083F4CF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88BFA-78B4-4569-9BA2-155D5915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04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D10A1E-6A6D-44A9-9766-5A8E8FACB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58057A-7B6E-456D-8A22-382E22F35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2F9C5-592E-4DA0-B957-7E25E2F4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ACCBD-E123-4AD6-A1BE-61C55556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9AA48-307A-4520-BDF8-99479A05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2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B6006-2B94-42B5-BB92-18F00A57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FC607-E864-4520-9EAA-BE177181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BBAC9-DAA2-44E8-AEF5-3C588826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8EACB-C142-45BF-BF11-4DFA9DF4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4736A-D401-4E81-886C-CB473033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7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B1583-AC31-496F-9039-26D94CF4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644778-FE28-4DFE-A1F1-3F56394CF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E897D-E545-4B52-A4CB-8C10CBA6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BE3FE-35CC-48F6-BB81-2EC71BC8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3C95A-C119-47E2-B036-953BFD8B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2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632A0-E09F-4E96-B906-43B66DDE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DDA72-80AD-4251-B389-68891BE33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ECDBC8-9975-4E4B-907C-E634CB79A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B2456-B423-4705-B339-65CAAAB4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A8BF36-F6AA-4E2A-AA0E-9B94A070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2363F-A2CB-4421-8346-68F7B183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5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4A9DC-3382-4BC2-A1F3-67D92B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A8CD7C-7165-451A-94B7-E2703C297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29498F-497F-42F5-87DE-97957CDB1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69CBD3-415D-4E90-BB20-74A360625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5B1615-6F5F-40B3-8369-895CC886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49BD27-B595-4D43-B930-817AACAB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A65F6F-A76A-4A5D-A1EB-388C8185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BC11FC-D7B8-4B62-86EA-23A4FBF9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4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8A153-A372-4F08-B29C-27CBC4BE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C0855-699A-40C8-8064-6EBAFC0D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5AAA6F-CBD0-44F8-B386-9D79586E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2EC1-28CB-4BFB-98C8-ECCF3CCC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3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073326-90FA-4A55-B1EB-F3126017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107B27-2A22-484D-8DB7-CAB59B5B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7F541B-FC02-4C14-9DB1-24440689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55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826E0-CCE8-4203-BA75-D74A0591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9E460-F00B-4B0A-9C31-2BD89BE5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123A8-C6D1-472A-AE2D-0DF026CC1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71E20C-1292-43B5-8084-FAEF8677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FEF2CE-B55A-42BE-AFA3-43AB7D3E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FE7EB-6349-461E-9B8D-8A5B797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18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6F776-9F6F-4884-ABE1-2DB3D388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A6DC76-202C-4419-B79D-2F32FEDC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453ADB-E883-4BD3-A5F4-9E2BEBEA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07C088-AD74-4704-A6D6-928E4094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CA0FF-244A-43A8-A912-3EA93D99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ED9DDC-BB9B-4544-A6E0-399FE37D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5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7D7233-1EE0-4368-A646-9A23948D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E69F58-D116-4E01-8822-A855084CD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97AA3-826F-456A-8A14-7747D48DE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234AA-D3E5-4317-8D4C-454E24752D0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CDAC1-1767-477C-A350-9CC497817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BB7E03-7E1D-4A5F-875C-06A84CC08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C2F5C-C748-48F5-9524-D478A88D33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B360D9-76E2-4795-959E-5EA5DE3ACE57}"/>
              </a:ext>
            </a:extLst>
          </p:cNvPr>
          <p:cNvSpPr/>
          <p:nvPr userDrawn="1"/>
        </p:nvSpPr>
        <p:spPr>
          <a:xfrm>
            <a:off x="10739230" y="0"/>
            <a:ext cx="1411358" cy="1073426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4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comments" Target="../comments/comment7.xml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6AD96-DA34-40F5-99C8-564669C7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1194325"/>
            <a:ext cx="3974002" cy="2789807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/>
              <a:t>Ruapehu Eruption Forecasting: Classifying Anthropogenic and Weather Noise</a:t>
            </a:r>
            <a:endParaRPr lang="zh-CN" altLang="en-US" sz="36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ABB5FD-E713-4278-8EF1-A6B652697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zh-CN" altLang="en-US">
                <a:ea typeface="等线"/>
              </a:rPr>
              <a:t>Q. Gao and T. Waldin</a:t>
            </a:r>
            <a:endParaRPr lang="zh-CN" altLang="en-US"/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8134597-D3DB-4681-B775-54F503D2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65740"/>
            <a:ext cx="7214616" cy="349908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ED625F7-2EA9-4154-833E-9D2F71A6B85F}"/>
              </a:ext>
            </a:extLst>
          </p:cNvPr>
          <p:cNvSpPr/>
          <p:nvPr/>
        </p:nvSpPr>
        <p:spPr>
          <a:xfrm>
            <a:off x="10739230" y="0"/>
            <a:ext cx="1411358" cy="10734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1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129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/>
              <a:t>We searched the data for 20 examples of noise</a:t>
            </a:r>
            <a:endParaRPr lang="zh-CN" altLang="en-US" sz="3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B0B96D-C7AE-44F5-BBB8-22C91368FC85}"/>
              </a:ext>
            </a:extLst>
          </p:cNvPr>
          <p:cNvGrpSpPr/>
          <p:nvPr/>
        </p:nvGrpSpPr>
        <p:grpSpPr>
          <a:xfrm>
            <a:off x="838200" y="956604"/>
            <a:ext cx="9065454" cy="5565474"/>
            <a:chOff x="838200" y="706116"/>
            <a:chExt cx="9664707" cy="5815960"/>
          </a:xfrm>
        </p:grpSpPr>
        <p:pic>
          <p:nvPicPr>
            <p:cNvPr id="13" name="图片 12" descr="图形用户界面&#10;&#10;描述已自动生成">
              <a:extLst>
                <a:ext uri="{FF2B5EF4-FFF2-40B4-BE49-F238E27FC236}">
                  <a16:creationId xmlns:a16="http://schemas.microsoft.com/office/drawing/2014/main" id="{4DA6C02B-972A-4880-A736-D3E3484F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27" y="706116"/>
              <a:ext cx="1935480" cy="1451610"/>
            </a:xfrm>
            <a:prstGeom prst="rect">
              <a:avLst/>
            </a:prstGeom>
          </p:spPr>
        </p:pic>
        <p:pic>
          <p:nvPicPr>
            <p:cNvPr id="23" name="图片 22" descr="图片包含 图形用户界面&#10;&#10;描述已自动生成">
              <a:extLst>
                <a:ext uri="{FF2B5EF4-FFF2-40B4-BE49-F238E27FC236}">
                  <a16:creationId xmlns:a16="http://schemas.microsoft.com/office/drawing/2014/main" id="{1B370A71-7F70-4FBA-8C7D-4A79F9B4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23" y="2167245"/>
              <a:ext cx="1935479" cy="1451609"/>
            </a:xfrm>
            <a:prstGeom prst="rect">
              <a:avLst/>
            </a:prstGeom>
          </p:spPr>
        </p:pic>
        <p:pic>
          <p:nvPicPr>
            <p:cNvPr id="33" name="图片 32" descr="图形用户界面&#10;&#10;中度可信度描述已自动生成">
              <a:extLst>
                <a:ext uri="{FF2B5EF4-FFF2-40B4-BE49-F238E27FC236}">
                  <a16:creationId xmlns:a16="http://schemas.microsoft.com/office/drawing/2014/main" id="{FEA3A638-FE6C-4B71-A684-3819B210B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718" y="3609336"/>
              <a:ext cx="1935475" cy="145160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DE73F-C9E1-40D2-9356-346E5B1CBAE5}"/>
                </a:ext>
              </a:extLst>
            </p:cNvPr>
            <p:cNvGrpSpPr/>
            <p:nvPr/>
          </p:nvGrpSpPr>
          <p:grpSpPr>
            <a:xfrm>
              <a:off x="838200" y="706116"/>
              <a:ext cx="7729227" cy="5815960"/>
              <a:chOff x="838200" y="706116"/>
              <a:chExt cx="7729227" cy="5815960"/>
            </a:xfrm>
          </p:grpSpPr>
          <p:pic>
            <p:nvPicPr>
              <p:cNvPr id="4" name="图片 3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4A1C2B6F-1360-4623-A3AE-435FA5510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706116"/>
                <a:ext cx="1935480" cy="1451610"/>
              </a:xfrm>
              <a:prstGeom prst="rect">
                <a:avLst/>
              </a:prstGeom>
            </p:spPr>
          </p:pic>
          <p:pic>
            <p:nvPicPr>
              <p:cNvPr id="7" name="图片 6" descr="图形用户界面, 应用程序, 日程表&#10;&#10;描述已自动生成">
                <a:extLst>
                  <a:ext uri="{FF2B5EF4-FFF2-40B4-BE49-F238E27FC236}">
                    <a16:creationId xmlns:a16="http://schemas.microsoft.com/office/drawing/2014/main" id="{F94064ED-A277-43B9-9E61-7CAD48557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680" y="706116"/>
                <a:ext cx="1935480" cy="1451610"/>
              </a:xfrm>
              <a:prstGeom prst="rect">
                <a:avLst/>
              </a:prstGeom>
            </p:spPr>
          </p:pic>
          <p:pic>
            <p:nvPicPr>
              <p:cNvPr id="9" name="图片 8" descr="图形用户界面&#10;&#10;描述已自动生成">
                <a:extLst>
                  <a:ext uri="{FF2B5EF4-FFF2-40B4-BE49-F238E27FC236}">
                    <a16:creationId xmlns:a16="http://schemas.microsoft.com/office/drawing/2014/main" id="{DFF82108-6500-4595-9F15-704EEFF76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161" y="715637"/>
                <a:ext cx="1935480" cy="1451610"/>
              </a:xfrm>
              <a:prstGeom prst="rect">
                <a:avLst/>
              </a:prstGeom>
            </p:spPr>
          </p:pic>
          <p:pic>
            <p:nvPicPr>
              <p:cNvPr id="11" name="图片 10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A9595C0F-2E89-4866-B78F-3893325E6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641" y="715637"/>
                <a:ext cx="1922786" cy="1442089"/>
              </a:xfrm>
              <a:prstGeom prst="rect">
                <a:avLst/>
              </a:prstGeom>
            </p:spPr>
          </p:pic>
          <p:pic>
            <p:nvPicPr>
              <p:cNvPr id="15" name="图片 14" descr="图形用户界面&#10;&#10;描述已自动生成">
                <a:extLst>
                  <a:ext uri="{FF2B5EF4-FFF2-40B4-BE49-F238E27FC236}">
                    <a16:creationId xmlns:a16="http://schemas.microsoft.com/office/drawing/2014/main" id="{46385A48-4B8E-4DAD-8251-682720041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157726"/>
                <a:ext cx="1935479" cy="1451609"/>
              </a:xfrm>
              <a:prstGeom prst="rect">
                <a:avLst/>
              </a:prstGeom>
            </p:spPr>
          </p:pic>
          <p:pic>
            <p:nvPicPr>
              <p:cNvPr id="17" name="图片 16" descr="图形用户界面&#10;&#10;描述已自动生成">
                <a:extLst>
                  <a:ext uri="{FF2B5EF4-FFF2-40B4-BE49-F238E27FC236}">
                    <a16:creationId xmlns:a16="http://schemas.microsoft.com/office/drawing/2014/main" id="{189A6BF4-8E81-4198-A9C1-83663E142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679" y="2157726"/>
                <a:ext cx="1935479" cy="1451609"/>
              </a:xfrm>
              <a:prstGeom prst="rect">
                <a:avLst/>
              </a:prstGeom>
            </p:spPr>
          </p:pic>
          <p:pic>
            <p:nvPicPr>
              <p:cNvPr id="19" name="图片 18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EC4257FA-B2E1-418D-9872-80C51A6AA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158" y="2167248"/>
                <a:ext cx="1935480" cy="1451610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描述已自动生成">
                <a:extLst>
                  <a:ext uri="{FF2B5EF4-FFF2-40B4-BE49-F238E27FC236}">
                    <a16:creationId xmlns:a16="http://schemas.microsoft.com/office/drawing/2014/main" id="{A15C1D15-9B1C-49F8-B74F-B9CB166C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637" y="2167245"/>
                <a:ext cx="1922786" cy="1442090"/>
              </a:xfrm>
              <a:prstGeom prst="rect">
                <a:avLst/>
              </a:prstGeom>
            </p:spPr>
          </p:pic>
          <p:pic>
            <p:nvPicPr>
              <p:cNvPr id="25" name="图片 24" descr="图片包含 图形用户界面&#10;&#10;描述已自动生成">
                <a:extLst>
                  <a:ext uri="{FF2B5EF4-FFF2-40B4-BE49-F238E27FC236}">
                    <a16:creationId xmlns:a16="http://schemas.microsoft.com/office/drawing/2014/main" id="{6B29543E-70ED-4B22-AB05-B47F2164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609335"/>
                <a:ext cx="1935479" cy="1451609"/>
              </a:xfrm>
              <a:prstGeom prst="rect">
                <a:avLst/>
              </a:prstGeom>
            </p:spPr>
          </p:pic>
          <p:pic>
            <p:nvPicPr>
              <p:cNvPr id="27" name="图片 26" descr="图片包含 图形用户界面&#10;&#10;描述已自动生成">
                <a:extLst>
                  <a:ext uri="{FF2B5EF4-FFF2-40B4-BE49-F238E27FC236}">
                    <a16:creationId xmlns:a16="http://schemas.microsoft.com/office/drawing/2014/main" id="{03458D10-8F71-411B-BE22-7D3C14AC5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679" y="3609335"/>
                <a:ext cx="1935479" cy="1451609"/>
              </a:xfrm>
              <a:prstGeom prst="rect">
                <a:avLst/>
              </a:prstGeom>
            </p:spPr>
          </p:pic>
          <p:pic>
            <p:nvPicPr>
              <p:cNvPr id="29" name="图片 28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7E52A43D-4192-4313-A233-3244645E3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155" y="3609335"/>
                <a:ext cx="1922783" cy="1442087"/>
              </a:xfrm>
              <a:prstGeom prst="rect">
                <a:avLst/>
              </a:prstGeom>
            </p:spPr>
          </p:pic>
          <p:pic>
            <p:nvPicPr>
              <p:cNvPr id="31" name="图片 30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2C627317-7CEB-4224-9014-BF4655BFB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938" y="3609335"/>
                <a:ext cx="1922783" cy="1442087"/>
              </a:xfrm>
              <a:prstGeom prst="rect">
                <a:avLst/>
              </a:prstGeom>
            </p:spPr>
          </p:pic>
          <p:pic>
            <p:nvPicPr>
              <p:cNvPr id="35" name="图片 34" descr="图形用户界面&#10;&#10;中度可信度描述已自动生成">
                <a:extLst>
                  <a:ext uri="{FF2B5EF4-FFF2-40B4-BE49-F238E27FC236}">
                    <a16:creationId xmlns:a16="http://schemas.microsoft.com/office/drawing/2014/main" id="{14BA74D8-E7ED-4454-99FF-C8D2616A4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5070467"/>
                <a:ext cx="1935479" cy="1451609"/>
              </a:xfrm>
              <a:prstGeom prst="rect">
                <a:avLst/>
              </a:prstGeom>
            </p:spPr>
          </p:pic>
          <p:pic>
            <p:nvPicPr>
              <p:cNvPr id="37" name="图片 36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FB1E19B3-3C9F-4136-B718-593A497C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748" y="5051422"/>
                <a:ext cx="1930407" cy="1447805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描述已自动生成">
                <a:extLst>
                  <a:ext uri="{FF2B5EF4-FFF2-40B4-BE49-F238E27FC236}">
                    <a16:creationId xmlns:a16="http://schemas.microsoft.com/office/drawing/2014/main" id="{C4D570CC-54A0-402A-B2DC-5782F349D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155" y="5051423"/>
                <a:ext cx="1922781" cy="1442086"/>
              </a:xfrm>
              <a:prstGeom prst="rect">
                <a:avLst/>
              </a:prstGeom>
            </p:spPr>
          </p:pic>
          <p:pic>
            <p:nvPicPr>
              <p:cNvPr id="41" name="图片 40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36F3D76B-EE18-486B-AD52-C9FA139FB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9562" y="5070468"/>
                <a:ext cx="1922781" cy="1442086"/>
              </a:xfrm>
              <a:prstGeom prst="rect">
                <a:avLst/>
              </a:prstGeom>
            </p:spPr>
          </p:pic>
        </p:grpSp>
        <p:pic>
          <p:nvPicPr>
            <p:cNvPr id="43" name="图片 42" descr="图形用户界面&#10;&#10;描述已自动生成">
              <a:extLst>
                <a:ext uri="{FF2B5EF4-FFF2-40B4-BE49-F238E27FC236}">
                  <a16:creationId xmlns:a16="http://schemas.microsoft.com/office/drawing/2014/main" id="{6C64EB05-72A1-4A33-9FD3-B0ACA746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9969" y="5051422"/>
              <a:ext cx="1922783" cy="144208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22BB-3413-43CD-8A4E-B848BDDE2D34}"/>
              </a:ext>
            </a:extLst>
          </p:cNvPr>
          <p:cNvSpPr/>
          <p:nvPr/>
        </p:nvSpPr>
        <p:spPr>
          <a:xfrm>
            <a:off x="838200" y="5087424"/>
            <a:ext cx="9065450" cy="1407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271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A4B8F-0B4D-4120-9AD5-63C3778C3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clearly identifies a test chairlift event </a:t>
            </a:r>
          </a:p>
        </p:txBody>
      </p:sp>
      <p:pic>
        <p:nvPicPr>
          <p:cNvPr id="4" name="图片 5" descr="图示, 直方图&#10;&#10;描述已自动生成">
            <a:extLst>
              <a:ext uri="{FF2B5EF4-FFF2-40B4-BE49-F238E27FC236}">
                <a16:creationId xmlns:a16="http://schemas.microsoft.com/office/drawing/2014/main" id="{FA1587CD-B870-478A-9338-E24F2FAF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00" y="1518361"/>
            <a:ext cx="944839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2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Similar performance identifying a test storm event</a:t>
            </a:r>
          </a:p>
        </p:txBody>
      </p:sp>
      <p:pic>
        <p:nvPicPr>
          <p:cNvPr id="6" name="Picture 5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FCA95628-3850-4BC2-94F9-AD09F247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92" y="1451730"/>
            <a:ext cx="939840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D4E21-05A7-4B56-BC63-0D4F3238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84" y="275120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/>
              <a:t>Models do not falsely classify pre-eruption unrest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2F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 descr="山上的雪&#10;&#10;描述已自动生成">
            <a:extLst>
              <a:ext uri="{FF2B5EF4-FFF2-40B4-BE49-F238E27FC236}">
                <a16:creationId xmlns:a16="http://schemas.microsoft.com/office/drawing/2014/main" id="{74EF01E5-E2AB-43C5-8BE3-514C8F75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2939542"/>
            <a:ext cx="4974336" cy="2897550"/>
          </a:xfrm>
          <a:prstGeom prst="rect">
            <a:avLst/>
          </a:prstGeom>
        </p:spPr>
      </p:pic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383728C4-257F-4B4E-B533-5F2BF03C6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36" y="3086100"/>
            <a:ext cx="5329156" cy="2518026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0D04A65-DA10-4A25-80FD-833980360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92186" y="1088321"/>
            <a:ext cx="5697402" cy="262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34AC3-B412-4FAB-AEEA-E421BFDC039A}"/>
              </a:ext>
            </a:extLst>
          </p:cNvPr>
          <p:cNvSpPr txBox="1"/>
          <p:nvPr/>
        </p:nvSpPr>
        <p:spPr>
          <a:xfrm>
            <a:off x="-4840817" y="1088321"/>
            <a:ext cx="302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NZ"/>
              <a:t>Storm one for emergency use. Doesn’t show exactly what we want it to so chairlift one is better</a:t>
            </a:r>
          </a:p>
        </p:txBody>
      </p:sp>
      <p:pic>
        <p:nvPicPr>
          <p:cNvPr id="6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247C01A3-7EF1-4272-94F2-E6089E7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92186" y="4086722"/>
            <a:ext cx="5697402" cy="26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D325-6165-4922-BBFD-9B6A4455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3" y="553453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in an automated forecaster requires a defined threshold for identification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DCE0B-00D0-4D0F-8EDF-392C78E9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22" y="1863801"/>
            <a:ext cx="925155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DE9196-CE5A-4FD5-8276-B303174C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It was shown that storm and chairlift noise on Ruapehu could be </a:t>
            </a:r>
            <a:r>
              <a:rPr lang="en-US" altLang="zh-CN" sz="2800"/>
              <a:t>classified</a:t>
            </a:r>
            <a:r>
              <a:rPr lang="en-US" altLang="zh-CN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738E4-7A49-4AA8-AC25-E942C1EA2B3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Classification certainty from 85% to 95%.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Does not falsely classify pre-eruption unrest.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Has potential to improve an automated eruption forecaster at Ruapehu.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Picture 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CFFED7B-A1C9-4ED2-ABB9-F77F1623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05388"/>
            <a:ext cx="6903720" cy="326200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9F0CC20-D903-47BD-8516-EEAC36DC811D}"/>
              </a:ext>
            </a:extLst>
          </p:cNvPr>
          <p:cNvSpPr/>
          <p:nvPr/>
        </p:nvSpPr>
        <p:spPr>
          <a:xfrm>
            <a:off x="10739230" y="0"/>
            <a:ext cx="1411358" cy="10734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4225D-053A-4837-A9C3-6F495AA7C6AA}"/>
              </a:ext>
            </a:extLst>
          </p:cNvPr>
          <p:cNvSpPr txBox="1"/>
          <p:nvPr/>
        </p:nvSpPr>
        <p:spPr>
          <a:xfrm>
            <a:off x="7433674" y="5581865"/>
            <a:ext cx="379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/>
              <a:t>Thank you.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891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62F9E0-F820-49E2-867E-9F037653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15" y="1690688"/>
            <a:ext cx="6124170" cy="4920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365125"/>
            <a:ext cx="10478386" cy="1325563"/>
          </a:xfrm>
        </p:spPr>
        <p:txBody>
          <a:bodyPr>
            <a:normAutofit/>
          </a:bodyPr>
          <a:lstStyle/>
          <a:p>
            <a:r>
              <a:rPr lang="en-NZ" altLang="zh-CN" sz="2800"/>
              <a:t>Mount Ruapehu has previously eruption 1995-1996, 2006 and 2007 causing injuries, and damaging infrastructure.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2180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2DECC-C0F0-4306-B606-8C034B13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06000" cy="1269862"/>
          </a:xfrm>
        </p:spPr>
        <p:txBody>
          <a:bodyPr>
            <a:noAutofit/>
          </a:bodyPr>
          <a:lstStyle/>
          <a:p>
            <a:r>
              <a:rPr lang="en-US" altLang="zh-CN" sz="2800"/>
              <a:t>Mount Ruapehu is a popular tourist volcano in Tongariro National Park, North Island and has significant economic benefit to the local economy. </a:t>
            </a:r>
            <a:endParaRPr lang="zh-CN" alt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DE7A8-05FC-45EE-AD88-BF8DC29B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9990"/>
            <a:ext cx="10055867" cy="45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A3865D-F86D-4770-9004-72721CC0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44" y="1438881"/>
            <a:ext cx="7627911" cy="50539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0B2702-E249-4020-86DA-5E8FA239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7144" cy="1011791"/>
          </a:xfrm>
        </p:spPr>
        <p:txBody>
          <a:bodyPr>
            <a:noAutofit/>
          </a:bodyPr>
          <a:lstStyle/>
          <a:p>
            <a:r>
              <a:rPr lang="en-US" altLang="zh-CN" sz="3600"/>
              <a:t>Volcanoes are monitored using Realtime Seismic Amplitude Measure (RSAM).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88148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RSAM two weeks leading up to the 2006 Ruapehu eruption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85A43-EADA-4648-954F-DF8BF4C8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97" y="1863801"/>
            <a:ext cx="8971205" cy="4440746"/>
          </a:xfrm>
          <a:prstGeom prst="rect">
            <a:avLst/>
          </a:prstGeom>
        </p:spPr>
      </p:pic>
      <p:pic>
        <p:nvPicPr>
          <p:cNvPr id="4" name="Picture 28" descr="Text&#10;&#10;Description automatically generated with low confidence">
            <a:extLst>
              <a:ext uri="{FF2B5EF4-FFF2-40B4-BE49-F238E27FC236}">
                <a16:creationId xmlns:a16="http://schemas.microsoft.com/office/drawing/2014/main" id="{E033D1E6-F7F3-43B4-A5C8-251DC5F2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5061" y="2591944"/>
            <a:ext cx="4291218" cy="2098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6905-88C8-43FA-95AF-B540960AE086}"/>
              </a:ext>
            </a:extLst>
          </p:cNvPr>
          <p:cNvSpPr txBox="1"/>
          <p:nvPr/>
        </p:nvSpPr>
        <p:spPr>
          <a:xfrm>
            <a:off x="6278878" y="3456432"/>
            <a:ext cx="2231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/>
              <a:t>Pre-eruptive unrest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4488-C971-43DF-822C-482D6603F72A}"/>
              </a:ext>
            </a:extLst>
          </p:cNvPr>
          <p:cNvCxnSpPr>
            <a:cxnSpLocks/>
          </p:cNvCxnSpPr>
          <p:nvPr/>
        </p:nvCxnSpPr>
        <p:spPr>
          <a:xfrm>
            <a:off x="7394446" y="3825764"/>
            <a:ext cx="396242" cy="78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22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85744" cy="1325563"/>
          </a:xfrm>
        </p:spPr>
        <p:txBody>
          <a:bodyPr>
            <a:normAutofit/>
          </a:bodyPr>
          <a:lstStyle/>
          <a:p>
            <a:r>
              <a:rPr lang="en-NZ" altLang="zh-CN" sz="2800"/>
              <a:t>NZ currently uses Volcanic Alert Levels. A machine learning approach has been shown to produce a probability of eruption at Whakaari.</a:t>
            </a:r>
            <a:endParaRPr lang="zh-CN" altLang="en-US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49BC2-426B-47CA-BC5F-5B9136DE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3" y="1690688"/>
            <a:ext cx="11373293" cy="4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8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3A126-9753-4821-9C05-3C7257A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08" y="504525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5400"/>
              <a:t>Chairlift Noise Contaminates RSAM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4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01DFF8-6904-4B12-BFEF-FD963A38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7" y="2423159"/>
            <a:ext cx="5613569" cy="3930315"/>
          </a:xfrm>
          <a:prstGeom prst="rect">
            <a:avLst/>
          </a:prstGeom>
        </p:spPr>
      </p:pic>
      <p:sp>
        <p:nvSpPr>
          <p:cNvPr id="45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3" descr="图示&#10;&#10;中度可信度描述已自动生成">
            <a:extLst>
              <a:ext uri="{FF2B5EF4-FFF2-40B4-BE49-F238E27FC236}">
                <a16:creationId xmlns:a16="http://schemas.microsoft.com/office/drawing/2014/main" id="{E2F7B8D5-507F-4215-938D-381373F7F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97" y="2933443"/>
            <a:ext cx="5611621" cy="30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97091-FD98-413B-9A82-FD706E41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42" y="446725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/>
              <a:t>Storms Also Evident in Monitoring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E4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ramatic Storm Clouds over Mount Ruapehu Mountains in Wild New Zealand  Nature by pavlas25">
            <a:extLst>
              <a:ext uri="{FF2B5EF4-FFF2-40B4-BE49-F238E27FC236}">
                <a16:creationId xmlns:a16="http://schemas.microsoft.com/office/drawing/2014/main" id="{8FB330A2-241E-430B-B7B2-BF6A4138E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r="6898" b="-3"/>
          <a:stretch/>
        </p:blipFill>
        <p:spPr bwMode="auto">
          <a:xfrm>
            <a:off x="321563" y="2423160"/>
            <a:ext cx="5613569" cy="3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2F6D6BC-DFE6-42C5-A04B-A9B438D7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98" y="2945717"/>
            <a:ext cx="5617720" cy="29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97B-45D4-4E06-817D-6CEF9CBF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491930"/>
            <a:ext cx="10515600" cy="1325563"/>
          </a:xfrm>
        </p:spPr>
        <p:txBody>
          <a:bodyPr/>
          <a:lstStyle/>
          <a:p>
            <a:r>
              <a:rPr lang="en-NZ"/>
              <a:t>The classification model was adapted from the model developed for Whakaari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C9E654-4568-4109-9F02-A53B2503735C}"/>
              </a:ext>
            </a:extLst>
          </p:cNvPr>
          <p:cNvGrpSpPr/>
          <p:nvPr/>
        </p:nvGrpSpPr>
        <p:grpSpPr>
          <a:xfrm>
            <a:off x="6425186" y="2674584"/>
            <a:ext cx="6352032" cy="3283482"/>
            <a:chOff x="6096000" y="2733270"/>
            <a:chExt cx="6352032" cy="32834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7254BB-B1B5-49B5-983F-485E683BB599}"/>
                </a:ext>
              </a:extLst>
            </p:cNvPr>
            <p:cNvSpPr txBox="1"/>
            <p:nvPr/>
          </p:nvSpPr>
          <p:spPr>
            <a:xfrm>
              <a:off x="9668256" y="2733270"/>
              <a:ext cx="2779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Random Forest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2D4247-493F-47F7-BE59-2AA13BF7AD37}"/>
                </a:ext>
              </a:extLst>
            </p:cNvPr>
            <p:cNvSpPr txBox="1"/>
            <p:nvPr/>
          </p:nvSpPr>
          <p:spPr>
            <a:xfrm>
              <a:off x="6571488" y="3537656"/>
              <a:ext cx="215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Decision Tree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AA21BE-853B-40A8-B9DF-5377EC9710CF}"/>
                </a:ext>
              </a:extLst>
            </p:cNvPr>
            <p:cNvSpPr txBox="1"/>
            <p:nvPr/>
          </p:nvSpPr>
          <p:spPr>
            <a:xfrm>
              <a:off x="7903464" y="4268462"/>
              <a:ext cx="215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Decision Tree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93B91-44C9-4A8D-95C1-8A2F3FBFC6B0}"/>
                </a:ext>
              </a:extLst>
            </p:cNvPr>
            <p:cNvSpPr txBox="1"/>
            <p:nvPr/>
          </p:nvSpPr>
          <p:spPr>
            <a:xfrm>
              <a:off x="9262872" y="3510510"/>
              <a:ext cx="215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Decision Tree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D1A9B6-3AE0-4019-A4A3-3291A950F26B}"/>
                </a:ext>
              </a:extLst>
            </p:cNvPr>
            <p:cNvSpPr/>
            <p:nvPr/>
          </p:nvSpPr>
          <p:spPr>
            <a:xfrm>
              <a:off x="6096000" y="3121890"/>
              <a:ext cx="5324856" cy="2894862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3CEB2-F1C1-4A43-9761-523EB524F1A6}"/>
                </a:ext>
              </a:extLst>
            </p:cNvPr>
            <p:cNvSpPr txBox="1"/>
            <p:nvPr/>
          </p:nvSpPr>
          <p:spPr>
            <a:xfrm>
              <a:off x="6504432" y="5053560"/>
              <a:ext cx="215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Decision Tree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48D8C-21B0-4EC6-8D36-2EE3C5B40C9A}"/>
                </a:ext>
              </a:extLst>
            </p:cNvPr>
            <p:cNvSpPr txBox="1"/>
            <p:nvPr/>
          </p:nvSpPr>
          <p:spPr>
            <a:xfrm>
              <a:off x="9195816" y="5026414"/>
              <a:ext cx="215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/>
                <a:t>Decision Tree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B8F237-D7C9-4F1F-B795-983810711020}"/>
              </a:ext>
            </a:extLst>
          </p:cNvPr>
          <p:cNvSpPr txBox="1"/>
          <p:nvPr/>
        </p:nvSpPr>
        <p:spPr>
          <a:xfrm>
            <a:off x="771144" y="2838998"/>
            <a:ext cx="49956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/>
              <a:t>Each decision tree evaluates a different combination of time-series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/>
              <a:t>Models used 100 decision trees.</a:t>
            </a:r>
          </a:p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3303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Widescreen</PresentationFormat>
  <Paragraphs>129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Arial</vt:lpstr>
      <vt:lpstr>Harding</vt:lpstr>
      <vt:lpstr>Segoe UI</vt:lpstr>
      <vt:lpstr>Times New Roman</vt:lpstr>
      <vt:lpstr>Office 主题​​</vt:lpstr>
      <vt:lpstr>Ruapehu Eruption Forecasting: Classifying Anthropogenic and Weather Noise</vt:lpstr>
      <vt:lpstr>Mount Ruapehu has previously eruption 1995-1996, 2006 and 2007 causing injuries, and damaging infrastructure.</vt:lpstr>
      <vt:lpstr>Mount Ruapehu is a popular tourist volcano in Tongariro National Park, North Island and has significant economic benefit to the local economy. </vt:lpstr>
      <vt:lpstr>Volcanoes are monitored using Realtime Seismic Amplitude Measure (RSAM).</vt:lpstr>
      <vt:lpstr>RSAM two weeks leading up to the 2006 Ruapehu eruption</vt:lpstr>
      <vt:lpstr>NZ currently uses Volcanic Alert Levels. A machine learning approach has been shown to produce a probability of eruption at Whakaari.</vt:lpstr>
      <vt:lpstr>Chairlift Noise Contaminates RSAM</vt:lpstr>
      <vt:lpstr>Storms Also Evident in Monitoring</vt:lpstr>
      <vt:lpstr>The classification model was adapted from the model developed for Whakaari</vt:lpstr>
      <vt:lpstr>We searched the data for 20 examples of noise</vt:lpstr>
      <vt:lpstr>Model clearly identifies a test chairlift event </vt:lpstr>
      <vt:lpstr>Similar performance identifying a test storm event</vt:lpstr>
      <vt:lpstr>Models do not falsely classify pre-eruption unrest</vt:lpstr>
      <vt:lpstr>Implementation in an automated forecaster requires a defined threshold for identification</vt:lpstr>
      <vt:lpstr> It was shown that storm and chairlift noise on Ruapehu could be classified.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Ruapehu Eruption Forecasting: Classifying Anthropogenic and Weather Noise</dc:title>
  <dc:creator>Gao William</dc:creator>
  <cp:lastModifiedBy>Tom Waldin</cp:lastModifiedBy>
  <cp:revision>1</cp:revision>
  <dcterms:created xsi:type="dcterms:W3CDTF">2021-11-03T21:17:50Z</dcterms:created>
  <dcterms:modified xsi:type="dcterms:W3CDTF">2021-11-16T18:10:59Z</dcterms:modified>
</cp:coreProperties>
</file>